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74" r:id="rId3"/>
    <p:sldId id="263" r:id="rId4"/>
    <p:sldId id="275" r:id="rId5"/>
    <p:sldId id="265" r:id="rId6"/>
    <p:sldId id="278" r:id="rId7"/>
    <p:sldId id="273" r:id="rId8"/>
    <p:sldId id="276" r:id="rId9"/>
    <p:sldId id="272" r:id="rId10"/>
    <p:sldId id="277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A8"/>
    <a:srgbClr val="436FC1"/>
    <a:srgbClr val="A2A4A4"/>
    <a:srgbClr val="5999D3"/>
    <a:srgbClr val="254175"/>
    <a:srgbClr val="6D6868"/>
    <a:srgbClr val="005296"/>
    <a:srgbClr val="014D8E"/>
    <a:srgbClr val="00589F"/>
    <a:srgbClr val="005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/>
  </p:normalViewPr>
  <p:slideViewPr>
    <p:cSldViewPr snapToGrid="0" snapToObjects="1" showGuides="1">
      <p:cViewPr varScale="1">
        <p:scale>
          <a:sx n="59" d="100"/>
          <a:sy n="59" d="100"/>
        </p:scale>
        <p:origin x="964" y="56"/>
      </p:cViewPr>
      <p:guideLst>
        <p:guide orient="horz" pos="3748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896B-F54D-CB4E-8E1F-E922CD267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9CB30-EEA7-6C48-BA49-13167547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9555-C9B4-D94D-A6AC-7000721C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B8D3-9A29-B64E-B444-0F0A1CB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229D4-3156-F845-AAA9-9F4AAF57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07356-A34D-4F4D-A489-BAAA1D255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5" t="12803" r="7288" b="46015"/>
          <a:stretch/>
        </p:blipFill>
        <p:spPr>
          <a:xfrm>
            <a:off x="0" y="0"/>
            <a:ext cx="12192000" cy="36168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503D70-FF35-A949-A3D8-E63C868F3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86" t="451" r="7375" b="1"/>
          <a:stretch/>
        </p:blipFill>
        <p:spPr>
          <a:xfrm rot="20436793">
            <a:off x="-188402" y="2374729"/>
            <a:ext cx="13432426" cy="5601308"/>
          </a:xfrm>
          <a:custGeom>
            <a:avLst/>
            <a:gdLst>
              <a:gd name="connsiteX0" fmla="*/ 12359125 w 13432426"/>
              <a:gd name="connsiteY0" fmla="*/ 0 h 5601308"/>
              <a:gd name="connsiteX1" fmla="*/ 13432426 w 13432426"/>
              <a:gd name="connsiteY1" fmla="*/ 377691 h 5601308"/>
              <a:gd name="connsiteX2" fmla="*/ 13432426 w 13432426"/>
              <a:gd name="connsiteY2" fmla="*/ 778593 h 5601308"/>
              <a:gd name="connsiteX3" fmla="*/ 11735330 w 13432426"/>
              <a:gd name="connsiteY3" fmla="*/ 5601308 h 5601308"/>
              <a:gd name="connsiteX4" fmla="*/ 9605975 w 13432426"/>
              <a:gd name="connsiteY4" fmla="*/ 5601308 h 5601308"/>
              <a:gd name="connsiteX5" fmla="*/ 0 w 13432426"/>
              <a:gd name="connsiteY5" fmla="*/ 2221001 h 5601308"/>
              <a:gd name="connsiteX6" fmla="*/ 781562 w 13432426"/>
              <a:gd name="connsiteY6" fmla="*/ 0 h 560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2426" h="5601308">
                <a:moveTo>
                  <a:pt x="12359125" y="0"/>
                </a:moveTo>
                <a:lnTo>
                  <a:pt x="13432426" y="377691"/>
                </a:lnTo>
                <a:lnTo>
                  <a:pt x="13432426" y="778593"/>
                </a:lnTo>
                <a:lnTo>
                  <a:pt x="11735330" y="5601308"/>
                </a:lnTo>
                <a:lnTo>
                  <a:pt x="9605975" y="5601308"/>
                </a:lnTo>
                <a:lnTo>
                  <a:pt x="0" y="2221001"/>
                </a:lnTo>
                <a:lnTo>
                  <a:pt x="781562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360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BA7AC-F33E-C740-BF8D-F8385FEFA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25" t="16383" r="11065" b="12297"/>
          <a:stretch/>
        </p:blipFill>
        <p:spPr>
          <a:xfrm>
            <a:off x="0" y="0"/>
            <a:ext cx="113284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Drawn="1"/>
        </p:nvSpPr>
        <p:spPr>
          <a:xfrm>
            <a:off x="10778066" y="5338233"/>
            <a:ext cx="1130300" cy="113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2700" dir="258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B41FC5-8BC2-BB44-AC5B-4D88A06355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62216" y="552026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3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Drawn="1"/>
        </p:nvSpPr>
        <p:spPr>
          <a:xfrm>
            <a:off x="10778066" y="5338233"/>
            <a:ext cx="1130300" cy="113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2700" dir="258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B41FC5-8BC2-BB44-AC5B-4D88A0635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2216" y="552026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4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1018-2976-AA49-A740-DDC5D6D7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960F-3B9D-134F-920F-56EC4DE5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9E991-8828-2049-9393-950FD703A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D5707-B915-DA47-9178-0C1ABADB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4392B-A7E4-D143-BD60-F9538421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51E37-109A-B343-B780-F7233ACA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2277-4EFA-E743-8BB3-E6C403E6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D57E5-3218-D44D-89DB-D869107F7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F2D83-EAB4-CA44-A7F7-C18A4A715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5B392-C1F3-764E-9AA3-457044F1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4A54A-FF07-7C48-999A-67D71B4B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8022A-1337-0B44-AEA8-E4615BE3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3C27-9C65-3E45-873D-7188A540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68386-7936-D842-93AB-FC92510A5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51898-E20A-7241-B4F6-77B54730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5934C-A9FF-B24C-8179-DD4A08F8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683F-F7E4-5848-A263-3A612EE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80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2FD4F-C622-364D-BAB7-1FCE29216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6E67C-1202-244C-8382-954898328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55452-BB22-FC4D-B6DC-D4C0270D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DABA5-026E-9641-AAB0-00A2093D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73DA-7F7F-9343-A113-D4F5DF98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2A24-3BCF-104F-B2B4-808FFA1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C088-CD2E-5547-B2FF-83C53C83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A407-11D9-5947-BBF3-D9FAD7D3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F927-7DAC-9341-842B-0FD264B3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873C-CF74-1049-BA6C-9C81E0EE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A87C-251F-CB4D-AA3C-160678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E4E9-9A6A-714C-9DDC-E4500738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49ECF-C4D9-6E4A-840B-E852BB7D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AB227-288D-904A-95BB-5BE98828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2B549-73B6-8C4B-B667-111ADF17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7E6A-42EF-944F-A701-188B72DA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1A28-F85A-CD49-95B6-8BDD3110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70336-DDE3-E147-AAC4-D175A5EE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FC7F5-0F77-CC4E-A7F3-E09E89CD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B59C2-A178-754D-898A-11EDEB4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72E9B-7AC7-E942-A5A8-7CF1D9F2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D4EE-9647-124A-A396-2CD16418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BC021-8473-1247-A0A3-6E92389A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61C68-B174-6F42-A27E-E6DFD2819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3931-4430-B94E-B071-1A9E67B5C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3A001-AFF5-8242-A49C-787813881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47992-8148-4B4B-88CE-1BD94B62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78456-4CE9-8E47-A1D5-F506F16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1E0FB-33FF-614D-A183-66470F0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ACE1-36CE-3A43-83D4-971EE0EF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4C53A-F68C-C543-B6B1-7918BAF3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ACA56-584B-8249-9BAB-AD509316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22BB5-F0BF-C94C-BF58-AFC82296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0D476-EEF5-7540-AF03-C95B5E3AB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25" t="16383" r="11065" b="12297"/>
          <a:stretch/>
        </p:blipFill>
        <p:spPr>
          <a:xfrm>
            <a:off x="0" y="0"/>
            <a:ext cx="1132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40D476-EEF5-7540-AF03-C95B5E3AB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19" t="13182" r="3002" b="757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0D5B3-FA64-FD40-A370-F37EF9C6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7060-FA86-7942-99EC-88B397F15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D0105-0DFD-3F40-AA87-1642704DF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2BF8E-211B-9C43-825C-0671E50D7E3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CF04-95E7-7144-8A2B-1D7ADE927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8691-866E-CF46-9919-541469ED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5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73" r:id="rId9"/>
    <p:sldLayoutId id="2147483675" r:id="rId10"/>
    <p:sldLayoutId id="2147483674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621ED-814E-F441-93A2-B7DC230A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19" y="595020"/>
            <a:ext cx="3021463" cy="590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890AA6-3288-7A41-9F48-31D099259D5C}"/>
              </a:ext>
            </a:extLst>
          </p:cNvPr>
          <p:cNvSpPr txBox="1"/>
          <p:nvPr/>
        </p:nvSpPr>
        <p:spPr>
          <a:xfrm>
            <a:off x="1907705" y="1192979"/>
            <a:ext cx="777816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Presentation</a:t>
            </a:r>
          </a:p>
          <a:p>
            <a:pPr algn="ctr"/>
            <a:r>
              <a:rPr lang="en-US" sz="5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40E41-0F8D-4151-979A-4270FBA95E57}"/>
              </a:ext>
            </a:extLst>
          </p:cNvPr>
          <p:cNvSpPr txBox="1"/>
          <p:nvPr/>
        </p:nvSpPr>
        <p:spPr>
          <a:xfrm>
            <a:off x="3584135" y="3260067"/>
            <a:ext cx="488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5FA8"/>
                </a:solidFill>
              </a:rPr>
              <a:t>Presented By:</a:t>
            </a:r>
          </a:p>
          <a:p>
            <a:pPr algn="ctr"/>
            <a:r>
              <a:rPr lang="en-IN" sz="2400" b="1" dirty="0">
                <a:solidFill>
                  <a:srgbClr val="005FA8"/>
                </a:solidFill>
              </a:rPr>
              <a:t>Sudeep Kumar Das</a:t>
            </a:r>
          </a:p>
          <a:p>
            <a:pPr algn="ctr"/>
            <a:r>
              <a:rPr lang="en-IN" sz="2400" b="1" kern="100" dirty="0">
                <a:solidFill>
                  <a:srgbClr val="005FA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PGPDSBA.O. SEP22.B</a:t>
            </a:r>
            <a:endParaRPr lang="en-IN" sz="2400" b="1" kern="100" dirty="0">
              <a:solidFill>
                <a:srgbClr val="005FA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3500011" y="538480"/>
            <a:ext cx="5374857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CA664-5D1B-2E1B-A3C9-CAB7FF3BDC72}"/>
              </a:ext>
            </a:extLst>
          </p:cNvPr>
          <p:cNvSpPr txBox="1"/>
          <p:nvPr/>
        </p:nvSpPr>
        <p:spPr>
          <a:xfrm>
            <a:off x="975360" y="2082800"/>
            <a:ext cx="9245600" cy="324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have lost more weight in the last year have paid less insurance.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weigh more pay more insurance cost.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were admitted in the hospital recently pay less insurance cost.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4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3317131" y="2741434"/>
            <a:ext cx="5374857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90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432060" y="550898"/>
            <a:ext cx="932787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4470400" y="1533465"/>
            <a:ext cx="6482080" cy="532453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5400" indent="0">
              <a:buNone/>
            </a:pPr>
            <a:r>
              <a:rPr lang="en-IN" sz="2800" dirty="0"/>
              <a:t>Problem Statement: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Healthcare is a very important domain in the market. 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It is directly linked to life of the individual and money play a very important role.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healthy body is in the hand of the individual only.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ndividuals are more aware of life’s unpredictability and uncertainties</a:t>
            </a:r>
          </a:p>
          <a:p>
            <a:pPr marL="25400"/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Mother and child wearing mask">
            <a:extLst>
              <a:ext uri="{FF2B5EF4-FFF2-40B4-BE49-F238E27FC236}">
                <a16:creationId xmlns:a16="http://schemas.microsoft.com/office/drawing/2014/main" id="{B56BDB54-5EC6-BC3D-953E-1AEB2FD7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9" y="1753666"/>
            <a:ext cx="3842521" cy="44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249180" y="545925"/>
            <a:ext cx="932787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185788" y="1253811"/>
            <a:ext cx="1102069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indent="0">
              <a:buNone/>
            </a:pPr>
            <a:r>
              <a:rPr lang="en-IN" sz="2800" dirty="0"/>
              <a:t>Scope: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India health insurance market size was valued at USD 12.86 billion in 2022 and is expected to expand at a CAGR of 11.55% from 2023 to 2030.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ising costs of high-quality healthcare coupled with rising income levels, longer life expectancies, and an epidemiological change towards no communicable diseases.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outbreak of COVID-19 has made individuals more aware of life’s unpredictability and uncertainties and their lack of preparations in the occurrence of a medical emergency.</a:t>
            </a:r>
          </a:p>
          <a:p>
            <a:pPr marL="4826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total health insurance premium collected in India increased by a whopping around 25% in a year.</a:t>
            </a:r>
          </a:p>
          <a:p>
            <a:pPr marL="25400" indent="0">
              <a:buNone/>
            </a:pPr>
            <a:endParaRPr lang="en-IN" sz="2800" dirty="0"/>
          </a:p>
          <a:p>
            <a:pPr marL="2540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5403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249180" y="545925"/>
            <a:ext cx="932787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267068" y="2037788"/>
            <a:ext cx="110206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indent="0">
              <a:buNone/>
            </a:pPr>
            <a:r>
              <a:rPr lang="en-IN" sz="2800" dirty="0"/>
              <a:t>Objective: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/>
              <a:t>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the health and habit related parameters for the estimated cost of insurance.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machine learning algorithms on the healthcare dataset and compare the performance results of all the algorithms.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predict the cost of health insurance accurately which will be based on the best performing algorithm.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400" indent="0">
              <a:buNone/>
            </a:pPr>
            <a:endParaRPr lang="en-IN" sz="2800" dirty="0"/>
          </a:p>
          <a:p>
            <a:pPr marL="2540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84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689968" y="563351"/>
            <a:ext cx="9116863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Approach Used &amp;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1079499" y="1661290"/>
            <a:ext cx="9385301" cy="579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Building is an essential part of Data Analytics.</a:t>
            </a: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Models are used for this dataset.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Assessment of the performance of the model.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 squared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Squared Error (MSE)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Mean Squared Error (RMSE)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Absolute Error (MAE).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3269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689968" y="563351"/>
            <a:ext cx="9116863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Approach Used &amp;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541019" y="1649892"/>
            <a:ext cx="1017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Below figure shows the models assessments:</a:t>
            </a:r>
          </a:p>
          <a:p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77A7B-E5CC-8D42-B702-381586A72771}"/>
              </a:ext>
            </a:extLst>
          </p:cNvPr>
          <p:cNvSpPr txBox="1"/>
          <p:nvPr/>
        </p:nvSpPr>
        <p:spPr>
          <a:xfrm>
            <a:off x="7044316" y="2973773"/>
            <a:ext cx="2699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</a:t>
            </a:r>
          </a:p>
          <a:p>
            <a:pPr algn="ctr">
              <a:buClr>
                <a:srgbClr val="0070C0"/>
              </a:buClr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rgbClr val="0070C0"/>
              </a:buClr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 is simply dummy text of the printing and typesetting industry.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1D5ED-88AF-043E-7481-4A45ECF7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2325594"/>
            <a:ext cx="10177780" cy="41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757571" y="541553"/>
            <a:ext cx="10676857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from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276462" y="1399425"/>
            <a:ext cx="1069633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 Occupation is Students.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of the customers do not do regular checkups.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of the customers are male.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take part in adventure sports pay more insurance cost.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Age Increases by 1 unit, insurance cost increases by 0.0036 units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increases by 1 unit,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insurance_cost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increases by 0.96 units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/>
          </a:p>
          <a:p>
            <a:pPr>
              <a:buClr>
                <a:srgbClr val="0070C0"/>
              </a:buClr>
            </a:pPr>
            <a:r>
              <a:rPr lang="en-IN" sz="1600" dirty="0">
                <a:solidFill>
                  <a:srgbClr val="6D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7328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757571" y="437539"/>
            <a:ext cx="10676857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from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256981" y="1145425"/>
            <a:ext cx="106963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eight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change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year increases by 1 unit, insurance cost increases by 0.02 units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Covered by any other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company increases by 1 unit, insurance cost increases by 0.03 units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Years of insurance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 has its corresponding co-efficient as -0. 0048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o-efficient of visited doctor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year has -0.004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o-efficient of Year last admitted has -0.026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/>
          </a:p>
          <a:p>
            <a:pPr>
              <a:buClr>
                <a:srgbClr val="0070C0"/>
              </a:buClr>
            </a:pPr>
            <a:r>
              <a:rPr lang="en-IN" sz="1600" dirty="0">
                <a:solidFill>
                  <a:srgbClr val="6D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70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3479691" y="457200"/>
            <a:ext cx="5374857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CA664-5D1B-2E1B-A3C9-CAB7FF3BDC72}"/>
              </a:ext>
            </a:extLst>
          </p:cNvPr>
          <p:cNvSpPr txBox="1"/>
          <p:nvPr/>
        </p:nvSpPr>
        <p:spPr>
          <a:xfrm>
            <a:off x="568960" y="1727200"/>
            <a:ext cx="10525760" cy="415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focus on Salaried customers.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awareness for regular checkups.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Focus in Female Customers.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have visited the doctor more in last year have paid more insurance.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Students, Businessman &amp; Salaried Employees contribute equally to the insurance cost.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have insurance from any other company pay more insurance</a:t>
            </a:r>
            <a:endParaRPr lang="en-IN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341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7324</TotalTime>
  <Words>551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P</dc:creator>
  <cp:lastModifiedBy>sudeep.kr.das@outlook.com</cp:lastModifiedBy>
  <cp:revision>72</cp:revision>
  <dcterms:created xsi:type="dcterms:W3CDTF">2019-12-31T09:37:22Z</dcterms:created>
  <dcterms:modified xsi:type="dcterms:W3CDTF">2023-09-20T05:54:46Z</dcterms:modified>
</cp:coreProperties>
</file>